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739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0" r:id="rId3"/>
    <p:sldId id="351" r:id="rId4"/>
    <p:sldId id="366" r:id="rId5"/>
    <p:sldId id="367" r:id="rId6"/>
    <p:sldId id="368" r:id="rId7"/>
    <p:sldId id="369" r:id="rId8"/>
    <p:sldId id="371" r:id="rId9"/>
    <p:sldId id="372" r:id="rId10"/>
    <p:sldId id="389" r:id="rId11"/>
    <p:sldId id="374" r:id="rId12"/>
    <p:sldId id="375" r:id="rId13"/>
    <p:sldId id="376" r:id="rId14"/>
    <p:sldId id="377" r:id="rId15"/>
    <p:sldId id="378" r:id="rId16"/>
    <p:sldId id="379" r:id="rId17"/>
    <p:sldId id="380" r:id="rId18"/>
    <p:sldId id="382" r:id="rId19"/>
    <p:sldId id="383" r:id="rId20"/>
    <p:sldId id="384" r:id="rId21"/>
    <p:sldId id="385" r:id="rId22"/>
    <p:sldId id="386" r:id="rId23"/>
    <p:sldId id="387" r:id="rId24"/>
    <p:sldId id="388" r:id="rId25"/>
  </p:sldIdLst>
  <p:sldSz cx="12192000" cy="6858000"/>
  <p:notesSz cx="7010400" cy="9296400"/>
  <p:defaultTextStyle>
    <a:defPPr>
      <a:defRPr lang="es-MX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72A"/>
    <a:srgbClr val="DD0548"/>
    <a:srgbClr val="873230"/>
    <a:srgbClr val="8D3736"/>
    <a:srgbClr val="F6DBBC"/>
    <a:srgbClr val="8B261A"/>
    <a:srgbClr val="FAEAD9"/>
    <a:srgbClr val="DA0547"/>
    <a:srgbClr val="863430"/>
    <a:srgbClr val="88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074" autoAdjust="0"/>
    <p:restoredTop sz="94364" autoAdjust="0"/>
  </p:normalViewPr>
  <p:slideViewPr>
    <p:cSldViewPr showGuides="1">
      <p:cViewPr varScale="1">
        <p:scale>
          <a:sx n="73" d="100"/>
          <a:sy n="73" d="100"/>
        </p:scale>
        <p:origin x="168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2905285415104601E-2"/>
          <c:y val="2.8736512917751658E-2"/>
          <c:w val="0.95418942916979077"/>
          <c:h val="0.77313417853376309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2° Trimestre </c:v>
                </c:pt>
              </c:strCache>
            </c:strRef>
          </c:tx>
          <c:dPt>
            <c:idx val="0"/>
            <c:bubble3D val="0"/>
            <c:explosion val="4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668-40E1-93A1-79F2D45B73CE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668-40E1-93A1-79F2D45B73CE}"/>
              </c:ext>
            </c:extLst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100</a:t>
                    </a:r>
                    <a:r>
                      <a:rPr lang="en-US" baseline="0" smtClean="0"/>
                      <a:t> %</a:t>
                    </a:r>
                    <a:endParaRPr lang="en-US" smtClean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668-40E1-93A1-79F2D45B73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Hoja1!$A$2:$A$3</c:f>
              <c:strCache>
                <c:ptCount val="2"/>
                <c:pt idx="0">
                  <c:v>Auditoria Superior del Estado </c:v>
                </c:pt>
                <c:pt idx="1">
                  <c:v>Congreso del Estado </c:v>
                </c:pt>
              </c:strCache>
            </c:strRef>
          </c:cat>
          <c:val>
            <c:numRef>
              <c:f>Hoja1!$B$2:$B$3</c:f>
              <c:numCache>
                <c:formatCode>0.00%</c:formatCode>
                <c:ptCount val="2"/>
                <c:pt idx="0">
                  <c:v>1</c:v>
                </c:pt>
                <c:pt idx="1">
                  <c:v>0.98209999999999997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68-40E1-93A1-79F2D45B73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2.9064046172928786E-2"/>
                  <c:y val="-5.679690410973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827-4EC9-8CAB-DBC3EF6748C4}"/>
                </c:ext>
              </c:extLst>
            </c:dLbl>
            <c:dLbl>
              <c:idx val="2"/>
              <c:layout>
                <c:manualLayout>
                  <c:x val="0"/>
                  <c:y val="-6.57648363375906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827-4EC9-8CAB-DBC3EF6748C4}"/>
                </c:ext>
              </c:extLst>
            </c:dLbl>
            <c:dLbl>
              <c:idx val="3"/>
              <c:layout>
                <c:manualLayout>
                  <c:x val="-8.8805781858645609E-17"/>
                  <c:y val="4.7828971881884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827-4EC9-8CAB-DBC3EF6748C4}"/>
                </c:ext>
              </c:extLst>
            </c:dLbl>
            <c:dLbl>
              <c:idx val="4"/>
              <c:layout>
                <c:manualLayout>
                  <c:x val="2.1798034629696678E-2"/>
                  <c:y val="-5.9786214852355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827-4EC9-8CAB-DBC3EF6748C4}"/>
                </c:ext>
              </c:extLst>
            </c:dLbl>
            <c:dLbl>
              <c:idx val="5"/>
              <c:layout>
                <c:manualLayout>
                  <c:x val="0"/>
                  <c:y val="2.98931074261775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827-4EC9-8CAB-DBC3EF6748C4}"/>
                </c:ext>
              </c:extLst>
            </c:dLbl>
            <c:dLbl>
              <c:idx val="6"/>
              <c:layout>
                <c:manualLayout>
                  <c:x val="0"/>
                  <c:y val="-3.8861039654030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827-4EC9-8CAB-DBC3EF6748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DIF Saltillo</c:v>
                </c:pt>
                <c:pt idx="1">
                  <c:v>Dirección de Pensiones Saltillo</c:v>
                </c:pt>
                <c:pt idx="2">
                  <c:v>Instituto Municipal de Cultura Saltillo</c:v>
                </c:pt>
                <c:pt idx="3">
                  <c:v>Instituto Municipal de Planeación Saltillo</c:v>
                </c:pt>
                <c:pt idx="4">
                  <c:v>Instituto Municipal de Transporte Saltillo </c:v>
                </c:pt>
                <c:pt idx="5">
                  <c:v>Consejo Promotor de la Reserva Territorial de Torreón</c:v>
                </c:pt>
                <c:pt idx="6">
                  <c:v>DIF Torreón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100</c:v>
                </c:pt>
                <c:pt idx="1">
                  <c:v>92.19</c:v>
                </c:pt>
                <c:pt idx="2">
                  <c:v>88.28</c:v>
                </c:pt>
                <c:pt idx="3">
                  <c:v>95.31</c:v>
                </c:pt>
                <c:pt idx="4">
                  <c:v>97.66</c:v>
                </c:pt>
                <c:pt idx="5">
                  <c:v>96.09</c:v>
                </c:pt>
                <c:pt idx="6">
                  <c:v>98.44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FDCB-4062-BF65-185FB03A6A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91309328"/>
        <c:axId val="-291319120"/>
      </c:lineChart>
      <c:catAx>
        <c:axId val="-29130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291319120"/>
        <c:crosses val="autoZero"/>
        <c:auto val="1"/>
        <c:lblAlgn val="ctr"/>
        <c:lblOffset val="100"/>
        <c:noMultiLvlLbl val="0"/>
      </c:catAx>
      <c:valAx>
        <c:axId val="-291319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291309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4.836131308200175E-3"/>
                  <c:y val="-6.2775510818948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75E-4359-8D6A-2C2E0C8BE22D}"/>
                </c:ext>
              </c:extLst>
            </c:dLbl>
            <c:dLbl>
              <c:idx val="1"/>
              <c:layout>
                <c:manualLayout>
                  <c:x val="4.5943247427901658E-2"/>
                  <c:y val="2.98931003899753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75E-4359-8D6A-2C2E0C8BE22D}"/>
                </c:ext>
              </c:extLst>
            </c:dLbl>
            <c:dLbl>
              <c:idx val="4"/>
              <c:layout>
                <c:manualLayout>
                  <c:x val="-9.6722626164003501E-3"/>
                  <c:y val="7.17434409359412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75E-4359-8D6A-2C2E0C8BE22D}"/>
                </c:ext>
              </c:extLst>
            </c:dLbl>
            <c:dLbl>
              <c:idx val="5"/>
              <c:layout>
                <c:manualLayout>
                  <c:x val="-1.2090328270500437E-2"/>
                  <c:y val="-5.9786200779951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75E-4359-8D6A-2C2E0C8BE2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Sindicato DIF</c:v>
                </c:pt>
                <c:pt idx="1">
                  <c:v>Sindicato Único de Empleados al Servicio R. Aytoo. Torreón</c:v>
                </c:pt>
                <c:pt idx="2">
                  <c:v>Sindicato Único de Trabajadores al servicio del Municipio de San Pedro</c:v>
                </c:pt>
                <c:pt idx="3">
                  <c:v>SNTE 35</c:v>
                </c:pt>
                <c:pt idx="4">
                  <c:v>SNTE 38</c:v>
                </c:pt>
                <c:pt idx="5">
                  <c:v>SUTGE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75.86</c:v>
                </c:pt>
                <c:pt idx="1">
                  <c:v>60.34</c:v>
                </c:pt>
                <c:pt idx="2">
                  <c:v>48.28</c:v>
                </c:pt>
                <c:pt idx="3">
                  <c:v>24.14</c:v>
                </c:pt>
                <c:pt idx="4">
                  <c:v>48.28</c:v>
                </c:pt>
                <c:pt idx="5">
                  <c:v>93.1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84F-451A-989F-F6924ABD9E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91306064"/>
        <c:axId val="-291308784"/>
      </c:lineChart>
      <c:catAx>
        <c:axId val="-291306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291308784"/>
        <c:crosses val="autoZero"/>
        <c:auto val="1"/>
        <c:lblAlgn val="ctr"/>
        <c:lblOffset val="100"/>
        <c:noMultiLvlLbl val="0"/>
      </c:catAx>
      <c:valAx>
        <c:axId val="-291308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291306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1er. Trimestre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0"/>
                  <c:y val="-0.124129545633735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EB6-4EE8-B8DB-8C2F01C7D1AB}"/>
                </c:ext>
              </c:extLst>
            </c:dLbl>
            <c:dLbl>
              <c:idx val="3"/>
              <c:layout>
                <c:manualLayout>
                  <c:x val="0"/>
                  <c:y val="-7.86153789013655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EB6-4EE8-B8DB-8C2F01C7D1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Centro Cultural Arocena Laguna A.C.</c:v>
                </c:pt>
                <c:pt idx="1">
                  <c:v>Artesénica</c:v>
                </c:pt>
                <c:pt idx="2">
                  <c:v>Cluster</c:v>
                </c:pt>
                <c:pt idx="3">
                  <c:v>Centro De Rehabilitación Infantil Teleton Coahuila (CRIT)</c:v>
                </c:pt>
                <c:pt idx="4">
                  <c:v>Teatro Nazas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93.33</c:v>
                </c:pt>
                <c:pt idx="1">
                  <c:v>50</c:v>
                </c:pt>
                <c:pt idx="2">
                  <c:v>90</c:v>
                </c:pt>
                <c:pt idx="3">
                  <c:v>93.33</c:v>
                </c:pt>
                <c:pt idx="4">
                  <c:v>86.67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CC8-4A39-A849-7E7C657DBA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91310416"/>
        <c:axId val="-291316400"/>
      </c:lineChart>
      <c:catAx>
        <c:axId val="-29131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291316400"/>
        <c:crosses val="autoZero"/>
        <c:auto val="1"/>
        <c:lblAlgn val="ctr"/>
        <c:lblOffset val="100"/>
        <c:noMultiLvlLbl val="0"/>
      </c:catAx>
      <c:valAx>
        <c:axId val="-291316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291310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2° Trimestre 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A9E-4080-B253-30D295D4F272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A9E-4080-B253-30D295D4F27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Hoja1!$A$2:$A$3</c:f>
              <c:strCache>
                <c:ptCount val="2"/>
                <c:pt idx="0">
                  <c:v>Poder Judicial </c:v>
                </c:pt>
                <c:pt idx="1">
                  <c:v>Tribunal de Conciliación y Arbitraje</c:v>
                </c:pt>
              </c:strCache>
            </c:strRef>
          </c:cat>
          <c:val>
            <c:numRef>
              <c:f>Hoja1!$B$2:$B$3</c:f>
              <c:numCache>
                <c:formatCode>0.00%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A9E-4080-B253-30D295D4F2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45236803753829"/>
          <c:y val="5.0451022011199526E-2"/>
          <c:w val="0.80134870635288891"/>
          <c:h val="0.52537607907113637"/>
        </c:manualLayout>
      </c:layout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0"/>
                  <c:y val="4.6412971658119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B2B-4D45-973D-E97125914DEB}"/>
                </c:ext>
              </c:extLst>
            </c:dLbl>
            <c:dLbl>
              <c:idx val="1"/>
              <c:layout>
                <c:manualLayout>
                  <c:x val="-7.6079992306041041E-17"/>
                  <c:y val="-4.6412971658119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B2B-4D45-973D-E97125914DEB}"/>
                </c:ext>
              </c:extLst>
            </c:dLbl>
            <c:dLbl>
              <c:idx val="2"/>
              <c:layout>
                <c:manualLayout>
                  <c:x val="0"/>
                  <c:y val="4.6412971658119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B2B-4D45-973D-E97125914DEB}"/>
                </c:ext>
              </c:extLst>
            </c:dLbl>
            <c:dLbl>
              <c:idx val="3"/>
              <c:layout>
                <c:manualLayout>
                  <c:x val="2.0749328505982995E-3"/>
                  <c:y val="-5.5695565989743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B2B-4D45-973D-E97125914DEB}"/>
                </c:ext>
              </c:extLst>
            </c:dLbl>
            <c:dLbl>
              <c:idx val="4"/>
              <c:layout>
                <c:manualLayout>
                  <c:x val="1.4524529954187945E-2"/>
                  <c:y val="-2.1659386773789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0FA-4251-91F2-B5B3532DE053}"/>
                </c:ext>
              </c:extLst>
            </c:dLbl>
            <c:dLbl>
              <c:idx val="6"/>
              <c:layout>
                <c:manualLayout>
                  <c:x val="0"/>
                  <c:y val="-3.403617921595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0FA-4251-91F2-B5B3532DE0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Despacho del Titular de Ejecutivo</c:v>
                </c:pt>
                <c:pt idx="1">
                  <c:v>Dirección de Pensiones para los Trabajadores del Estado</c:v>
                </c:pt>
                <c:pt idx="2">
                  <c:v>Secetaría de Seguridad Pública</c:v>
                </c:pt>
                <c:pt idx="3">
                  <c:v>Secretaría de Cultura</c:v>
                </c:pt>
                <c:pt idx="4">
                  <c:v>Secretaría de Desarrollo Rural</c:v>
                </c:pt>
                <c:pt idx="5">
                  <c:v>Secretaría de Economía</c:v>
                </c:pt>
                <c:pt idx="6">
                  <c:v>Secretaría de Educación</c:v>
                </c:pt>
              </c:strCache>
            </c:strRef>
          </c:cat>
          <c:val>
            <c:numRef>
              <c:f>Hoja1!$B$2:$B$8</c:f>
              <c:numCache>
                <c:formatCode>0.00%</c:formatCode>
                <c:ptCount val="7"/>
                <c:pt idx="0">
                  <c:v>0.97760000000000002</c:v>
                </c:pt>
                <c:pt idx="1">
                  <c:v>0.98440000000000005</c:v>
                </c:pt>
                <c:pt idx="2">
                  <c:v>0.99250000000000005</c:v>
                </c:pt>
                <c:pt idx="3">
                  <c:v>0.97009999999999996</c:v>
                </c:pt>
                <c:pt idx="4">
                  <c:v>0.94779999999999998</c:v>
                </c:pt>
                <c:pt idx="5">
                  <c:v>0.99250000000000005</c:v>
                </c:pt>
                <c:pt idx="6">
                  <c:v>0.9425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45B-4548-8636-3B168BE41D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74991440"/>
        <c:axId val="-374986000"/>
      </c:lineChart>
      <c:catAx>
        <c:axId val="-374991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86000"/>
        <c:crosses val="autoZero"/>
        <c:auto val="1"/>
        <c:lblAlgn val="ctr"/>
        <c:lblOffset val="100"/>
        <c:noMultiLvlLbl val="0"/>
      </c:catAx>
      <c:valAx>
        <c:axId val="-374986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91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Administración Fiscal General</c:v>
                </c:pt>
                <c:pt idx="1">
                  <c:v>Centro Cultural Vito Alessio Robles.</c:v>
                </c:pt>
                <c:pt idx="2">
                  <c:v>Centro de Empoderamiento y Justicia de la Mujer</c:v>
                </c:pt>
                <c:pt idx="3">
                  <c:v>Colegio de Bachilleres de Coahuila (COBAC)</c:v>
                </c:pt>
                <c:pt idx="4">
                  <c:v>Colegio de Educación Profesional Técnica del Estado de Coahuila (CONALEP)</c:v>
                </c:pt>
                <c:pt idx="5">
                  <c:v>Colegio de Estudios Cientificos y Tecnologícos (CECYTEC)</c:v>
                </c:pt>
                <c:pt idx="6">
                  <c:v>Comisión de Busqueda del Estado de Coahuila de Zaragoza</c:v>
                </c:pt>
                <c:pt idx="7">
                  <c:v>Comisión Estatal de Aguas y Saneamiento (CEAS)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97.01</c:v>
                </c:pt>
                <c:pt idx="1">
                  <c:v>97.01</c:v>
                </c:pt>
                <c:pt idx="2">
                  <c:v>97.01</c:v>
                </c:pt>
                <c:pt idx="3">
                  <c:v>99.3</c:v>
                </c:pt>
                <c:pt idx="4">
                  <c:v>97.3</c:v>
                </c:pt>
                <c:pt idx="5">
                  <c:v>100</c:v>
                </c:pt>
                <c:pt idx="6">
                  <c:v>96.27</c:v>
                </c:pt>
                <c:pt idx="7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33C7-4589-83C2-BA5F62831F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74982192"/>
        <c:axId val="-374990896"/>
      </c:lineChart>
      <c:catAx>
        <c:axId val="-374982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90896"/>
        <c:crosses val="autoZero"/>
        <c:auto val="1"/>
        <c:lblAlgn val="ctr"/>
        <c:lblOffset val="100"/>
        <c:noMultiLvlLbl val="0"/>
      </c:catAx>
      <c:valAx>
        <c:axId val="-374990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82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465945342292413"/>
          <c:y val="5.2289562573363445E-2"/>
          <c:w val="0.80486150889439412"/>
          <c:h val="0.38072004345196214"/>
        </c:manualLayout>
      </c:layout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4.8100716082051492E-2"/>
                  <c:y val="5.8789764100285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7D-47F4-8D79-C01B8A20B07B}"/>
                </c:ext>
              </c:extLst>
            </c:dLbl>
            <c:dLbl>
              <c:idx val="2"/>
              <c:layout>
                <c:manualLayout>
                  <c:x val="-2.7486123475458077E-2"/>
                  <c:y val="-4.1370574737237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1D9-4EFE-A421-B3D00BD49A15}"/>
                </c:ext>
              </c:extLst>
            </c:dLbl>
            <c:dLbl>
              <c:idx val="4"/>
              <c:layout>
                <c:manualLayout>
                  <c:x val="-8.3984407091084268E-17"/>
                  <c:y val="5.2257568089142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1D9-4EFE-A421-B3D00BD49A15}"/>
                </c:ext>
              </c:extLst>
            </c:dLbl>
            <c:dLbl>
              <c:idx val="5"/>
              <c:layout>
                <c:manualLayout>
                  <c:x val="2.2905102896214995E-3"/>
                  <c:y val="-5.2257568089142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1D9-4EFE-A421-B3D00BD49A15}"/>
                </c:ext>
              </c:extLst>
            </c:dLbl>
            <c:dLbl>
              <c:idx val="6"/>
              <c:layout>
                <c:manualLayout>
                  <c:x val="-1.3743061737729165E-2"/>
                  <c:y val="5.6612365429904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67D-47F4-8D79-C01B8A20B07B}"/>
                </c:ext>
              </c:extLst>
            </c:dLbl>
            <c:dLbl>
              <c:idx val="7"/>
              <c:layout>
                <c:manualLayout>
                  <c:x val="-1.6796881418216854E-16"/>
                  <c:y val="-3.7015777396475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67D-47F4-8D79-C01B8A20B0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Instituto Tecnológico de Estudios Superiores de Ciudad Acuña</c:v>
                </c:pt>
                <c:pt idx="1">
                  <c:v>Instituto Tecnologico de Estudios Superiores de la Región Carbonifera</c:v>
                </c:pt>
                <c:pt idx="2">
                  <c:v>Instituto Tecnológico Superior de Melchor Múzquiz</c:v>
                </c:pt>
                <c:pt idx="3">
                  <c:v>Instituto Tecnológico Superior de Monclova</c:v>
                </c:pt>
                <c:pt idx="4">
                  <c:v>Instituto Tecnológico Superior de San Pedro</c:v>
                </c:pt>
                <c:pt idx="5">
                  <c:v>Universidad Autonoma de Coahuila </c:v>
                </c:pt>
                <c:pt idx="6">
                  <c:v>Universidad Politécnica de la Región Laguna</c:v>
                </c:pt>
                <c:pt idx="7">
                  <c:v>Universidad Politécnica de Monclova-Frontera</c:v>
                </c:pt>
              </c:strCache>
            </c:strRef>
          </c:cat>
          <c:val>
            <c:numRef>
              <c:f>Hoja1!$B$2:$B$9</c:f>
              <c:numCache>
                <c:formatCode>0.00%</c:formatCode>
                <c:ptCount val="8"/>
                <c:pt idx="0">
                  <c:v>0.98670000000000002</c:v>
                </c:pt>
                <c:pt idx="1">
                  <c:v>0.98670000000000002</c:v>
                </c:pt>
                <c:pt idx="2" formatCode="0%">
                  <c:v>0.96</c:v>
                </c:pt>
                <c:pt idx="3">
                  <c:v>0.94</c:v>
                </c:pt>
                <c:pt idx="4">
                  <c:v>0.97330000000000005</c:v>
                </c:pt>
                <c:pt idx="5" formatCode="0%">
                  <c:v>0.9667</c:v>
                </c:pt>
                <c:pt idx="6" formatCode="0%">
                  <c:v>0.96</c:v>
                </c:pt>
                <c:pt idx="7">
                  <c:v>0.94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CB4D-4ECC-96E6-FD5D0903A1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74993072"/>
        <c:axId val="-374987088"/>
      </c:lineChart>
      <c:catAx>
        <c:axId val="-37499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87088"/>
        <c:crosses val="autoZero"/>
        <c:auto val="1"/>
        <c:lblAlgn val="ctr"/>
        <c:lblOffset val="100"/>
        <c:noMultiLvlLbl val="0"/>
      </c:catAx>
      <c:valAx>
        <c:axId val="-374987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93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8076295995971585"/>
          <c:y val="0.93316277615244392"/>
          <c:w val="0.51923704004028415"/>
          <c:h val="6.68372238475560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Municipios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2360225700949468E-3"/>
                  <c:y val="-5.0058576856119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75-43A2-B574-A9C6CECD5161}"/>
                </c:ext>
              </c:extLst>
            </c:dLbl>
            <c:dLbl>
              <c:idx val="1"/>
              <c:layout>
                <c:manualLayout>
                  <c:x val="2.236022570094906E-3"/>
                  <c:y val="6.9525801189055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275-43A2-B574-A9C6CECD5161}"/>
                </c:ext>
              </c:extLst>
            </c:dLbl>
            <c:dLbl>
              <c:idx val="2"/>
              <c:layout>
                <c:manualLayout>
                  <c:x val="-2.236022570094988E-3"/>
                  <c:y val="-5.8401672998806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275-43A2-B574-A9C6CECD5161}"/>
                </c:ext>
              </c:extLst>
            </c:dLbl>
            <c:dLbl>
              <c:idx val="3"/>
              <c:layout>
                <c:manualLayout>
                  <c:x val="2.236022570094906E-3"/>
                  <c:y val="5.2839608903682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275-43A2-B574-A9C6CECD5161}"/>
                </c:ext>
              </c:extLst>
            </c:dLbl>
            <c:dLbl>
              <c:idx val="4"/>
              <c:layout>
                <c:manualLayout>
                  <c:x val="8.9440902803796241E-3"/>
                  <c:y val="-5.0058576856119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275-43A2-B574-A9C6CECD5161}"/>
                </c:ext>
              </c:extLst>
            </c:dLbl>
            <c:dLbl>
              <c:idx val="5"/>
              <c:layout>
                <c:manualLayout>
                  <c:x val="2.236022570094906E-3"/>
                  <c:y val="5.0058576856119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275-43A2-B574-A9C6CECD5161}"/>
                </c:ext>
              </c:extLst>
            </c:dLbl>
            <c:dLbl>
              <c:idx val="6"/>
              <c:layout>
                <c:manualLayout>
                  <c:x val="-4.472045140189812E-3"/>
                  <c:y val="-5.2839608903682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A70-459F-8C0F-1B5D2DF7AA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Abasolo</c:v>
                </c:pt>
                <c:pt idx="1">
                  <c:v>Acuña</c:v>
                </c:pt>
                <c:pt idx="2">
                  <c:v>Allende</c:v>
                </c:pt>
                <c:pt idx="3">
                  <c:v>Arteaga</c:v>
                </c:pt>
                <c:pt idx="4">
                  <c:v>Candela</c:v>
                </c:pt>
                <c:pt idx="5">
                  <c:v>Castaños</c:v>
                </c:pt>
                <c:pt idx="6">
                  <c:v>Cuatro Ciénegas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94.89</c:v>
                </c:pt>
                <c:pt idx="1">
                  <c:v>75.569999999999993</c:v>
                </c:pt>
                <c:pt idx="2">
                  <c:v>99.43</c:v>
                </c:pt>
                <c:pt idx="3">
                  <c:v>97.73</c:v>
                </c:pt>
                <c:pt idx="4">
                  <c:v>53.41</c:v>
                </c:pt>
                <c:pt idx="5">
                  <c:v>88.07</c:v>
                </c:pt>
                <c:pt idx="6">
                  <c:v>98.3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4FC-4018-A472-F0371D6F29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74979472"/>
        <c:axId val="-374978928"/>
      </c:lineChart>
      <c:catAx>
        <c:axId val="-374979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78928"/>
        <c:crosses val="autoZero"/>
        <c:auto val="1"/>
        <c:lblAlgn val="ctr"/>
        <c:lblOffset val="100"/>
        <c:noMultiLvlLbl val="0"/>
      </c:catAx>
      <c:valAx>
        <c:axId val="-37497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79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4216035987092883E-2"/>
                  <c:y val="6.24892851464030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041-4F2A-BF43-A72A291A98FE}"/>
                </c:ext>
              </c:extLst>
            </c:dLbl>
            <c:dLbl>
              <c:idx val="1"/>
              <c:layout>
                <c:manualLayout>
                  <c:x val="0"/>
                  <c:y val="-4.27558266791179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8F2-4611-8C7B-8CA487429116}"/>
                </c:ext>
              </c:extLst>
            </c:dLbl>
            <c:dLbl>
              <c:idx val="3"/>
              <c:layout>
                <c:manualLayout>
                  <c:x val="4.738678662364295E-3"/>
                  <c:y val="-3.2889097445475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041-4F2A-BF43-A72A291A98FE}"/>
                </c:ext>
              </c:extLst>
            </c:dLbl>
            <c:dLbl>
              <c:idx val="4"/>
              <c:layout>
                <c:manualLayout>
                  <c:x val="-1.895471464945718E-2"/>
                  <c:y val="5.2622555912760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041-4F2A-BF43-A72A291A98FE}"/>
                </c:ext>
              </c:extLst>
            </c:dLbl>
            <c:dLbl>
              <c:idx val="5"/>
              <c:layout>
                <c:manualLayout>
                  <c:x val="-4.7386786623644685E-3"/>
                  <c:y val="3.6178007190022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041-4F2A-BF43-A72A291A98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COCCAM</c:v>
                </c:pt>
                <c:pt idx="1">
                  <c:v>Comisión de Derechos Humanos del Estado de Coahuila (CDHEC)</c:v>
                </c:pt>
                <c:pt idx="2">
                  <c:v>Fiscalía General de Justicia del Estado de Coahuila</c:v>
                </c:pt>
                <c:pt idx="3">
                  <c:v>Instituto Coahuilense de Acceso a la Información (ICAI)</c:v>
                </c:pt>
                <c:pt idx="4">
                  <c:v>Instituto Estatal Electoral (IEC)</c:v>
                </c:pt>
                <c:pt idx="5">
                  <c:v>Tribunal de Justicia Administrativa</c:v>
                </c:pt>
                <c:pt idx="6">
                  <c:v>Tribunal Electoral de Coahuila</c:v>
                </c:pt>
              </c:strCache>
            </c:strRef>
          </c:cat>
          <c:val>
            <c:numRef>
              <c:f>Hoja1!$B$2:$B$8</c:f>
              <c:numCache>
                <c:formatCode>0.00%</c:formatCode>
                <c:ptCount val="7"/>
                <c:pt idx="0">
                  <c:v>0.98240000000000005</c:v>
                </c:pt>
                <c:pt idx="1">
                  <c:v>1</c:v>
                </c:pt>
                <c:pt idx="2">
                  <c:v>0.96</c:v>
                </c:pt>
                <c:pt idx="3" formatCode="0%">
                  <c:v>1</c:v>
                </c:pt>
                <c:pt idx="4">
                  <c:v>1</c:v>
                </c:pt>
                <c:pt idx="5">
                  <c:v>0.98750000000000004</c:v>
                </c:pt>
                <c:pt idx="6" formatCode="0%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0E0-4436-B4AD-E0A1ED887B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74992528"/>
        <c:axId val="-374978384"/>
      </c:lineChart>
      <c:catAx>
        <c:axId val="-374992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78384"/>
        <c:crosses val="autoZero"/>
        <c:auto val="1"/>
        <c:lblAlgn val="ctr"/>
        <c:lblOffset val="100"/>
        <c:noMultiLvlLbl val="0"/>
      </c:catAx>
      <c:valAx>
        <c:axId val="-374978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92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6555212553362"/>
          <c:y val="2.3006868284476328E-2"/>
          <c:w val="0.82593796412214338"/>
          <c:h val="0.74147465757772946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2.4688382075068235E-3"/>
                  <c:y val="7.24373879092798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71A-48B9-B963-3D4C5557986A}"/>
                </c:ext>
              </c:extLst>
            </c:dLbl>
            <c:dLbl>
              <c:idx val="1"/>
              <c:layout>
                <c:manualLayout>
                  <c:x val="-7.4065146225204704E-3"/>
                  <c:y val="-3.77934197787547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71A-48B9-B963-3D4C5557986A}"/>
                </c:ext>
              </c:extLst>
            </c:dLbl>
            <c:dLbl>
              <c:idx val="3"/>
              <c:layout>
                <c:manualLayout>
                  <c:x val="4.9376764150135559E-3"/>
                  <c:y val="-4.0942871426984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2E4-4E9B-8AB3-3C2D18A5476E}"/>
                </c:ext>
              </c:extLst>
            </c:dLbl>
            <c:dLbl>
              <c:idx val="4"/>
              <c:layout>
                <c:manualLayout>
                  <c:x val="-1.4813029245040941E-2"/>
                  <c:y val="5.983958131636155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96.32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71A-48B9-B963-3D4C555798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Partido Acción Nacional</c:v>
                </c:pt>
                <c:pt idx="1">
                  <c:v>Partido Morena</c:v>
                </c:pt>
                <c:pt idx="2">
                  <c:v>Partido Revolucionario Institucional</c:v>
                </c:pt>
                <c:pt idx="3">
                  <c:v>Partido Verde Ecologista</c:v>
                </c:pt>
                <c:pt idx="4">
                  <c:v>Unidad Democrática de Coahuila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84.56</c:v>
                </c:pt>
                <c:pt idx="1">
                  <c:v>91.91</c:v>
                </c:pt>
                <c:pt idx="2">
                  <c:v>99.26</c:v>
                </c:pt>
                <c:pt idx="3">
                  <c:v>60.29</c:v>
                </c:pt>
                <c:pt idx="4">
                  <c:v>97.06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071A-48B9-B963-3D4C555798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74990352"/>
        <c:axId val="-374989808"/>
      </c:lineChart>
      <c:catAx>
        <c:axId val="-374990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89808"/>
        <c:crosses val="autoZero"/>
        <c:auto val="1"/>
        <c:lblAlgn val="ctr"/>
        <c:lblOffset val="100"/>
        <c:noMultiLvlLbl val="0"/>
      </c:catAx>
      <c:valAx>
        <c:axId val="-374989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90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5725372077999586E-2"/>
                  <c:y val="4.9507169768661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95F-4F5D-A6B6-459049EDF3AE}"/>
                </c:ext>
              </c:extLst>
            </c:dLbl>
            <c:dLbl>
              <c:idx val="1"/>
              <c:layout>
                <c:manualLayout>
                  <c:x val="-2.1773986703809314E-3"/>
                  <c:y val="-7.426075465299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95F-4F5D-A6B6-459049EDF3AE}"/>
                </c:ext>
              </c:extLst>
            </c:dLbl>
            <c:dLbl>
              <c:idx val="2"/>
              <c:layout>
                <c:manualLayout>
                  <c:x val="0"/>
                  <c:y val="6.4978160321367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95F-4F5D-A6B6-459049EDF3AE}"/>
                </c:ext>
              </c:extLst>
            </c:dLbl>
            <c:dLbl>
              <c:idx val="3"/>
              <c:layout>
                <c:manualLayout>
                  <c:x val="-4.3547973407618628E-3"/>
                  <c:y val="-7.11665565424504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95F-4F5D-A6B6-459049EDF3AE}"/>
                </c:ext>
              </c:extLst>
            </c:dLbl>
            <c:dLbl>
              <c:idx val="4"/>
              <c:layout>
                <c:manualLayout>
                  <c:x val="-1.0886993351904817E-2"/>
                  <c:y val="6.4978160321367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95F-4F5D-A6B6-459049EDF3AE}"/>
                </c:ext>
              </c:extLst>
            </c:dLbl>
            <c:dLbl>
              <c:idx val="5"/>
              <c:layout>
                <c:manualLayout>
                  <c:x val="4.3547973407618628E-3"/>
                  <c:y val="-7.1166556542450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95F-4F5D-A6B6-459049EDF3AE}"/>
                </c:ext>
              </c:extLst>
            </c:dLbl>
            <c:dLbl>
              <c:idx val="7"/>
              <c:layout>
                <c:manualLayout>
                  <c:x val="0"/>
                  <c:y val="-7.7354952763533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95F-4F5D-A6B6-459049EDF3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Aguas de Saltillo</c:v>
                </c:pt>
                <c:pt idx="1">
                  <c:v>Compañía de Aguas de Ramos Arizpe</c:v>
                </c:pt>
                <c:pt idx="2">
                  <c:v>Sistema Intermunicipal de Aguas y Saneamiento de Acuña</c:v>
                </c:pt>
                <c:pt idx="3">
                  <c:v>Sistema Intermunicipal de Aguas y Saneamiento de Allende</c:v>
                </c:pt>
                <c:pt idx="4">
                  <c:v>Sistema Intermunicipal de Aguas y Saneamiento de Arteaga</c:v>
                </c:pt>
                <c:pt idx="5">
                  <c:v>Sistema Intermunicipal de Aguas y Saneamiento de Cuatrociénegas</c:v>
                </c:pt>
                <c:pt idx="6">
                  <c:v>Sistema Intermunicipal de Aguas y Saneamiento de General Cepeda</c:v>
                </c:pt>
                <c:pt idx="7">
                  <c:v>Sistema Intermunicipal de Aguas y Saneamiento de Francisco I. Madero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97.83</c:v>
                </c:pt>
                <c:pt idx="1">
                  <c:v>96.38</c:v>
                </c:pt>
                <c:pt idx="2">
                  <c:v>50</c:v>
                </c:pt>
                <c:pt idx="3">
                  <c:v>94.2</c:v>
                </c:pt>
                <c:pt idx="4">
                  <c:v>95.65</c:v>
                </c:pt>
                <c:pt idx="5">
                  <c:v>96.38</c:v>
                </c:pt>
                <c:pt idx="6">
                  <c:v>49.28</c:v>
                </c:pt>
                <c:pt idx="7">
                  <c:v>95.65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AD60-4247-BCBC-33CCE7B87B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74986544"/>
        <c:axId val="-291316944"/>
      </c:lineChart>
      <c:catAx>
        <c:axId val="-37498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291316944"/>
        <c:crosses val="autoZero"/>
        <c:auto val="1"/>
        <c:lblAlgn val="ctr"/>
        <c:lblOffset val="100"/>
        <c:noMultiLvlLbl val="0"/>
      </c:catAx>
      <c:valAx>
        <c:axId val="-291316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86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929ABC5-BE0A-48D1-99B1-40BFD4188B23}" type="datetimeFigureOut">
              <a:rPr lang="es-MX"/>
              <a:pPr>
                <a:defRPr/>
              </a:pPr>
              <a:t>16/03/2023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EBFDB97-53F6-4603-93BC-7F2E5EBA15E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9866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MX" noProof="0"/>
              <a:t>Click to edit Master text styles</a:t>
            </a:r>
          </a:p>
          <a:p>
            <a:pPr lvl="1"/>
            <a:r>
              <a:rPr lang="en-US" altLang="es-MX" noProof="0"/>
              <a:t>Second level</a:t>
            </a:r>
          </a:p>
          <a:p>
            <a:pPr lvl="2"/>
            <a:r>
              <a:rPr lang="en-US" altLang="es-MX" noProof="0"/>
              <a:t>Third level</a:t>
            </a:r>
          </a:p>
          <a:p>
            <a:pPr lvl="3"/>
            <a:r>
              <a:rPr lang="en-US" altLang="es-MX" noProof="0"/>
              <a:t>Fourth level</a:t>
            </a:r>
          </a:p>
          <a:p>
            <a:pPr lvl="4"/>
            <a:r>
              <a:rPr lang="en-US" altLang="es-MX" noProof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210109F-B72E-4F37-ACDB-6EA09E3D76E0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5952960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9ED3D9-6F54-4982-AA91-303447476089}" type="slidenum">
              <a:rPr lang="en-US" altLang="es-MX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s-MX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s-MX" dirty="0"/>
          </a:p>
        </p:txBody>
      </p:sp>
    </p:spTree>
    <p:extLst>
      <p:ext uri="{BB962C8B-B14F-4D97-AF65-F5344CB8AC3E}">
        <p14:creationId xmlns:p14="http://schemas.microsoft.com/office/powerpoint/2010/main" val="762785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B6108-B433-4519-B993-73DB4DF6FF03}" type="slidenum">
              <a:rPr lang="en-US" altLang="es-MX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s-MX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s-MX" dirty="0"/>
          </a:p>
        </p:txBody>
      </p:sp>
    </p:spTree>
    <p:extLst>
      <p:ext uri="{BB962C8B-B14F-4D97-AF65-F5344CB8AC3E}">
        <p14:creationId xmlns:p14="http://schemas.microsoft.com/office/powerpoint/2010/main" val="2315126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0109F-B72E-4F37-ACDB-6EA09E3D76E0}" type="slidenum">
              <a:rPr lang="en-US" altLang="es-MX" smtClean="0"/>
              <a:pPr>
                <a:defRPr/>
              </a:pPr>
              <a:t>8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3329318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Instituto</a:t>
            </a:r>
            <a:r>
              <a:rPr lang="es-MX" baseline="0" dirty="0"/>
              <a:t> de pensiones cambio a 96.21 pero se envió en el oficio 100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0109F-B72E-4F37-ACDB-6EA09E3D76E0}" type="slidenum">
              <a:rPr lang="en-US" altLang="es-MX" smtClean="0"/>
              <a:pPr>
                <a:defRPr/>
              </a:pPr>
              <a:t>9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3131229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0109F-B72E-4F37-ACDB-6EA09E3D76E0}" type="slidenum">
              <a:rPr lang="en-US" altLang="es-MX" smtClean="0"/>
              <a:pPr>
                <a:defRPr/>
              </a:pPr>
              <a:t>10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455432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0109F-B72E-4F37-ACDB-6EA09E3D76E0}" type="slidenum">
              <a:rPr lang="en-US" altLang="es-MX" smtClean="0"/>
              <a:pPr>
                <a:defRPr/>
              </a:pPr>
              <a:t>11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2500773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0109F-B72E-4F37-ACDB-6EA09E3D76E0}" type="slidenum">
              <a:rPr lang="en-US" altLang="es-MX" smtClean="0"/>
              <a:pPr>
                <a:defRPr/>
              </a:pPr>
              <a:t>22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2329737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0109F-B72E-4F37-ACDB-6EA09E3D76E0}" type="slidenum">
              <a:rPr lang="en-US" altLang="es-MX" smtClean="0"/>
              <a:pPr>
                <a:defRPr/>
              </a:pPr>
              <a:t>24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4076075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1ADF3F-200E-43BA-907E-1929BEC587ED}" type="datetimeFigureOut">
              <a:rPr lang="en-US" smtClean="0"/>
              <a:pPr>
                <a:defRPr/>
              </a:pPr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822EC-320F-4AA3-85DB-EE592C9B3AFB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9" r="-2"/>
          <a:stretch>
            <a:fillRect/>
          </a:stretch>
        </p:blipFill>
        <p:spPr bwMode="auto">
          <a:xfrm>
            <a:off x="5543552" y="0"/>
            <a:ext cx="6648449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7" t="5798" r="42136"/>
          <a:stretch>
            <a:fillRect/>
          </a:stretch>
        </p:blipFill>
        <p:spPr bwMode="auto">
          <a:xfrm>
            <a:off x="-1024466" y="-173038"/>
            <a:ext cx="1936751" cy="720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68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FEBBC2-BAC5-47AB-9342-9C407B7B2F17}" type="datetimeFigureOut">
              <a:rPr lang="en-US" smtClean="0"/>
              <a:pPr>
                <a:defRPr/>
              </a:pPr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BA7434-57E9-4B65-BB77-C7C4759F9268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750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ED2CA8-B6F7-4717-A1B6-70D0E4CDF736}" type="datetimeFigureOut">
              <a:rPr lang="en-US" smtClean="0"/>
              <a:pPr>
                <a:defRPr/>
              </a:pPr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130D90-763D-4BB7-BF7E-0AC0875766F0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755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26A2C-6B3B-4800-80FC-7B724C1FEEF6}" type="datetimeFigureOut">
              <a:rPr lang="en-US"/>
              <a:pPr>
                <a:defRPr/>
              </a:pPr>
              <a:t>3/16/2023</a:t>
            </a:fld>
            <a:endParaRPr lang="en-US" dirty="0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95973-10DC-4C0F-85C0-855179CFDC0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248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5" y="6021388"/>
            <a:ext cx="865023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21083-DD96-4584-A96C-F5D2E1992910}" type="datetimeFigureOut">
              <a:rPr lang="en-US"/>
              <a:pPr>
                <a:defRPr/>
              </a:pPr>
              <a:t>3/16/2023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42E6F-A65B-4F48-A1B8-2856FC3C1C9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552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1D455-6850-4245-BE2B-15E9119FE1A8}" type="datetimeFigureOut">
              <a:rPr lang="en-US"/>
              <a:pPr>
                <a:defRPr/>
              </a:pPr>
              <a:t>3/16/2023</a:t>
            </a:fld>
            <a:endParaRPr lang="en-US" dirty="0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1EAD8-0037-42B5-8D9E-A9BE2D3B3C3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826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3835BA-A4FC-4D64-8385-A4D225D6D5B6}" type="datetimeFigureOut">
              <a:rPr lang="en-US" smtClean="0"/>
              <a:pPr>
                <a:defRPr/>
              </a:pPr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A2D0E-9C72-4D7A-BE70-7C5E9CAD684D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094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3835BA-A4FC-4D64-8385-A4D225D6D5B6}" type="datetimeFigureOut">
              <a:rPr lang="en-US" smtClean="0"/>
              <a:pPr>
                <a:defRPr/>
              </a:pPr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A2D0E-9C72-4D7A-BE70-7C5E9CAD684D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831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D466C4-8553-4F26-AA4A-C44902679695}" type="datetimeFigureOut">
              <a:rPr lang="en-US" smtClean="0"/>
              <a:pPr>
                <a:defRPr/>
              </a:pPr>
              <a:t>3/16/2023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B8E82-BC89-4FBD-B492-3FA47426FBC0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8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0" t="7191" r="26343" b="7132"/>
          <a:stretch>
            <a:fillRect/>
          </a:stretch>
        </p:blipFill>
        <p:spPr bwMode="auto">
          <a:xfrm>
            <a:off x="10223500" y="7939"/>
            <a:ext cx="2497667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420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345479-28D4-46D4-943D-BB00E9DE4F20}" type="datetimeFigureOut">
              <a:rPr lang="en-US" smtClean="0"/>
              <a:pPr>
                <a:defRPr/>
              </a:pPr>
              <a:t>3/16/2023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08457-D029-41DD-A87B-96E4C63FE13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350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003FBA-0F14-4A1B-AD6E-537C6BBCB18F}" type="datetimeFigureOut">
              <a:rPr lang="en-US" smtClean="0"/>
              <a:pPr>
                <a:defRPr/>
              </a:pPr>
              <a:t>3/16/2023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50B8C0-AC6B-4402-B862-3333B924040E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175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71F473-9E6D-41C7-A348-D8B48FE8F399}" type="datetimeFigureOut">
              <a:rPr lang="en-US" smtClean="0"/>
              <a:pPr>
                <a:defRPr/>
              </a:pPr>
              <a:t>3/16/2023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54B20-4F9F-4BCF-BEEA-0E49E7723039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5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32" b="14922"/>
          <a:stretch>
            <a:fillRect/>
          </a:stretch>
        </p:blipFill>
        <p:spPr bwMode="auto">
          <a:xfrm>
            <a:off x="-6350" y="6208714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555" y="6021388"/>
            <a:ext cx="769012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246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E79AE4-5197-4CBA-A7D6-D14C66033A64}" type="datetimeFigureOut">
              <a:rPr lang="en-US" smtClean="0"/>
              <a:pPr>
                <a:defRPr/>
              </a:pPr>
              <a:t>3/16/2023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FC5D78-4A29-4641-B8D1-EBC1BACEC3FC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681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8DD179-13DC-4231-82B1-C88313E5E9D3}" type="datetimeFigureOut">
              <a:rPr lang="en-US" smtClean="0"/>
              <a:pPr>
                <a:defRPr/>
              </a:pPr>
              <a:t>3/16/2023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536D8C-1A8E-4145-B13B-A89994E26ADF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347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B3835BA-A4FC-4D64-8385-A4D225D6D5B6}" type="datetimeFigureOut">
              <a:rPr lang="en-US" smtClean="0"/>
              <a:pPr>
                <a:defRPr/>
              </a:pPr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35A2D0E-9C72-4D7A-BE70-7C5E9CAD684D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47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40" r:id="rId1"/>
    <p:sldLayoutId id="2147485741" r:id="rId2"/>
    <p:sldLayoutId id="2147485742" r:id="rId3"/>
    <p:sldLayoutId id="2147485743" r:id="rId4"/>
    <p:sldLayoutId id="2147485744" r:id="rId5"/>
    <p:sldLayoutId id="2147485745" r:id="rId6"/>
    <p:sldLayoutId id="2147485746" r:id="rId7"/>
    <p:sldLayoutId id="2147485747" r:id="rId8"/>
    <p:sldLayoutId id="2147485748" r:id="rId9"/>
    <p:sldLayoutId id="2147485749" r:id="rId10"/>
    <p:sldLayoutId id="2147485750" r:id="rId11"/>
    <p:sldLayoutId id="2147485752" r:id="rId12"/>
    <p:sldLayoutId id="2147485735" r:id="rId13"/>
    <p:sldLayoutId id="214748573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Shape 152" descr="Logo_ICAI GDE.jpg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6" y="260350"/>
            <a:ext cx="3478213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533005" y="2862264"/>
            <a:ext cx="8428038" cy="1646237"/>
          </a:xfrm>
        </p:spPr>
        <p:txBody>
          <a:bodyPr>
            <a:normAutofit fontScale="90000"/>
          </a:bodyPr>
          <a:lstStyle/>
          <a:p>
            <a: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Diagnóstico de </a:t>
            </a:r>
            <a: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Cumplimiento de la</a:t>
            </a:r>
            <a:b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Información Pública de Oficio</a:t>
            </a:r>
            <a: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4° Trimestre 2022.</a:t>
            </a:r>
            <a:endParaRPr lang="ru-RU" altLang="es-MX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-528736" y="5589240"/>
            <a:ext cx="9097963" cy="2151063"/>
          </a:xfrm>
        </p:spPr>
        <p:txBody>
          <a:bodyPr/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lang="es-MX" altLang="es-MX" sz="4000" dirty="0">
                <a:latin typeface="Arial" panose="020B0604020202020204" pitchFamily="34" charset="0"/>
                <a:cs typeface="Arial" panose="020B0604020202020204" pitchFamily="34" charset="0"/>
              </a:rPr>
              <a:t>Dirección</a:t>
            </a:r>
            <a:r>
              <a:rPr lang="en-US" altLang="es-MX" sz="4000" dirty="0">
                <a:latin typeface="Arial" panose="020B0604020202020204" pitchFamily="34" charset="0"/>
                <a:cs typeface="Arial" panose="020B0604020202020204" pitchFamily="34" charset="0"/>
              </a:rPr>
              <a:t> de Cumplimiento y </a:t>
            </a:r>
            <a:r>
              <a:rPr lang="es-MX" altLang="es-MX" sz="4000" dirty="0">
                <a:latin typeface="Arial" panose="020B0604020202020204" pitchFamily="34" charset="0"/>
                <a:cs typeface="Arial" panose="020B0604020202020204" pitchFamily="34" charset="0"/>
              </a:rPr>
              <a:t>Responsabilidades</a:t>
            </a:r>
            <a:r>
              <a:rPr lang="en-US" altLang="es-MX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ru-RU" altLang="es-MX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5" name="Picture 5" descr="http://www.resi.org.mx/icainew_f/templates/rt_terrantribune_j15/images/blank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4" y="-182563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79376" y="-134318"/>
            <a:ext cx="1281742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Organismos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 Descentralizados                                                                                          </a:t>
            </a:r>
            <a:r>
              <a:rPr lang="es-ES" sz="2000" b="1" noProof="1"/>
              <a:t>Promedio Organismos </a:t>
            </a:r>
            <a:br>
              <a:rPr lang="es-ES" sz="2000" b="1" noProof="1"/>
            </a:br>
            <a:r>
              <a:rPr lang="es-ES" sz="2000" b="1" noProof="1"/>
              <a:t>                                                                                                                                                   Descentralizados 95.94%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808931"/>
              </p:ext>
            </p:extLst>
          </p:nvPr>
        </p:nvGraphicFramePr>
        <p:xfrm>
          <a:off x="829937" y="1004455"/>
          <a:ext cx="5112568" cy="464932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85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6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32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34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Estatal del Deporte (INEDEC)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Registral  y Catastral del Estado de Coahuila de Zaragoza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Jefatura de la oficina del Ejecutivo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Junta Local de Conciliación y Arbitraje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554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Periódico Oficial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449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Procuraduría de Niños y Niñas y la Familia (PRONNIF)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Promotora para el Desarrollo Minero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Promotora para el Desarrollo Rural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884020"/>
              </p:ext>
            </p:extLst>
          </p:nvPr>
        </p:nvGraphicFramePr>
        <p:xfrm>
          <a:off x="6447210" y="1038899"/>
          <a:ext cx="5278937" cy="412153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49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9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625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70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Registro civil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Ejecutiva del Sistema Estatal Anticorrupción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 Médico de los Trabajadores de la Educación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Servicios de Salud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Servicios Estatales Aeroportuarios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para el Desarrollo Integral de la Familia (DIF)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Unidad del Patrimonio de la Beneficencia Pública en Coahuila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5850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-12793" y="-123111"/>
            <a:ext cx="3431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Universidades y 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Centros Educativos </a:t>
            </a:r>
            <a:endParaRPr lang="es-MX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635206"/>
              </p:ext>
            </p:extLst>
          </p:nvPr>
        </p:nvGraphicFramePr>
        <p:xfrm>
          <a:off x="407368" y="980724"/>
          <a:ext cx="5112568" cy="475253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536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6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059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</a:t>
                      </a:r>
                      <a:r>
                        <a:rPr lang="es-MX" baseline="0" dirty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/>
                        <a:t>4° 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de Estudios Superiores de Ciudad Acuña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Tecnologico de Estudios Superiores de la Región Carbonifera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Superior de Melchor Múzquiz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Superior de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Monclova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Superior de San Pedro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Autonoma de Coahuila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de la Región Laguna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de Monclova-Frontera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8375576" y="0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Universidades y</a:t>
            </a:r>
            <a:br>
              <a:rPr lang="es-ES" sz="2000" b="1" noProof="1"/>
            </a:br>
            <a:r>
              <a:rPr lang="es-ES" sz="2000" b="1" noProof="1"/>
              <a:t>Centros Educativos 91.78%</a:t>
            </a:r>
            <a:endParaRPr lang="es-MX" sz="2000" b="1" dirty="0"/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232198256"/>
              </p:ext>
            </p:extLst>
          </p:nvPr>
        </p:nvGraphicFramePr>
        <p:xfrm>
          <a:off x="5951984" y="548680"/>
          <a:ext cx="5472608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1937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776" y="-99392"/>
            <a:ext cx="43633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Universidades y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 Centros Educativos 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471353" y="23719"/>
            <a:ext cx="3696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Universidades y</a:t>
            </a:r>
            <a:br>
              <a:rPr lang="es-ES" sz="2000" b="1" noProof="1"/>
            </a:br>
            <a:r>
              <a:rPr lang="es-ES" sz="2000" b="1" noProof="1"/>
              <a:t>Centros Educativos 91.78%</a:t>
            </a:r>
            <a:endParaRPr lang="es-MX" sz="20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009726"/>
              </p:ext>
            </p:extLst>
          </p:nvPr>
        </p:nvGraphicFramePr>
        <p:xfrm>
          <a:off x="3071664" y="731605"/>
          <a:ext cx="6120680" cy="547260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041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8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714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95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de Piedras Negras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57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de Ramos Arizpe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Ciudad Acuña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30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Coahuila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30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la Región Carbonifera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856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la Región Centro de Coahuila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30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Parras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7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Saltillo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7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Torreón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7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del Norte de Coahuila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9397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82688" y="0"/>
            <a:ext cx="11809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Municipios   </a:t>
            </a:r>
            <a:r>
              <a:rPr lang="es-ES" sz="3200" b="1" noProof="1"/>
              <a:t>                                                   </a:t>
            </a:r>
            <a:r>
              <a:rPr lang="es-ES" sz="2400" b="1" noProof="1"/>
              <a:t>Promedio Municipios 89.85%</a:t>
            </a:r>
            <a:endParaRPr lang="es-MX" sz="24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475722"/>
              </p:ext>
            </p:extLst>
          </p:nvPr>
        </p:nvGraphicFramePr>
        <p:xfrm>
          <a:off x="767408" y="1376596"/>
          <a:ext cx="4824536" cy="424847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44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0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425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Abasolo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Acuña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75.57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Allende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49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Arteaga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Candela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53.41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Castaños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Cuatrociénegas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48805372"/>
              </p:ext>
            </p:extLst>
          </p:nvPr>
        </p:nvGraphicFramePr>
        <p:xfrm>
          <a:off x="6240016" y="1196752"/>
          <a:ext cx="5679728" cy="4566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2967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-99392"/>
            <a:ext cx="11593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Municipios     </a:t>
            </a:r>
            <a:r>
              <a:rPr lang="es-ES" noProof="1"/>
              <a:t>                                                                                             </a:t>
            </a:r>
            <a:r>
              <a:rPr lang="es-ES" sz="2000" b="1" noProof="1"/>
              <a:t>Promedio Municipios 89.85% 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81289"/>
              </p:ext>
            </p:extLst>
          </p:nvPr>
        </p:nvGraphicFramePr>
        <p:xfrm>
          <a:off x="767408" y="980729"/>
          <a:ext cx="4752528" cy="475003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37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677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</a:t>
                      </a:r>
                    </a:p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84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Escobedo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30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Francisco I. Madero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Frontera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Gral. Cepeda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Guerrero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Hidalgo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Jiménez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Juárez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493601"/>
              </p:ext>
            </p:extLst>
          </p:nvPr>
        </p:nvGraphicFramePr>
        <p:xfrm>
          <a:off x="6312024" y="974867"/>
          <a:ext cx="4879806" cy="475589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68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1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</a:t>
                      </a:r>
                    </a:p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09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Lamadrid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Matamoros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Monclova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Morelos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Múzquiz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Nadadores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Nava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Ocampo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677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0"/>
            <a:ext cx="118093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b="1" noProof="1">
                <a:solidFill>
                  <a:schemeClr val="bg1"/>
                </a:solidFill>
              </a:rPr>
              <a:t>Municipios</a:t>
            </a:r>
            <a:r>
              <a:rPr lang="es-ES" sz="4000" b="1" noProof="1"/>
              <a:t>   </a:t>
            </a:r>
            <a:r>
              <a:rPr lang="es-ES" noProof="1"/>
              <a:t>                                                                                               </a:t>
            </a:r>
            <a:r>
              <a:rPr lang="es-ES" sz="2400" b="1" noProof="1"/>
              <a:t>Promedio Municipios 89.85% </a:t>
            </a:r>
            <a:endParaRPr lang="es-MX" sz="24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141537"/>
              </p:ext>
            </p:extLst>
          </p:nvPr>
        </p:nvGraphicFramePr>
        <p:xfrm>
          <a:off x="767406" y="908720"/>
          <a:ext cx="4536505" cy="461499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82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4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Piedras Negras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Progreso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3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Ramos Arizpe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Sabinas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Sacramento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Saltillo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Buenaventura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394020"/>
              </p:ext>
            </p:extLst>
          </p:nvPr>
        </p:nvGraphicFramePr>
        <p:xfrm>
          <a:off x="6240017" y="908719"/>
          <a:ext cx="4540250" cy="470472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1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9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745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</a:t>
                      </a:r>
                    </a:p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10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Juan de Sabinas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1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Pedro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279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Sierra Mojada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1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Torreón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91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Viesca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91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Villa Unión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162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Zaragoza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73.86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2762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5760"/>
            <a:ext cx="11928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Organismos Autónomos   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8904312" y="5760"/>
            <a:ext cx="68880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Organismos</a:t>
            </a:r>
            <a:br>
              <a:rPr lang="es-ES" sz="2000" b="1" noProof="1"/>
            </a:br>
            <a:r>
              <a:rPr lang="es-ES" sz="2000" b="1" noProof="1"/>
              <a:t>Autónomos 99.21% </a:t>
            </a:r>
            <a:endParaRPr lang="es-MX" sz="20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245103"/>
              </p:ext>
            </p:extLst>
          </p:nvPr>
        </p:nvGraphicFramePr>
        <p:xfrm>
          <a:off x="551384" y="1052736"/>
          <a:ext cx="5078613" cy="489210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425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35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947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63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Comisión Coahuilense De Conciliación y Arbitraje Médico (COCCAM)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63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de Derechos Humanos del Estado de Coahuila (CDHEC)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Fiscalía General de Justicia del Estado de Coahuila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Acceso a la Información (ICAI)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Estatal Electoral (IEC)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Tribunal de Justicia Administrativa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Tribunal Electoral de Coahuila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907833940"/>
              </p:ext>
            </p:extLst>
          </p:nvPr>
        </p:nvGraphicFramePr>
        <p:xfrm>
          <a:off x="5964324" y="1268760"/>
          <a:ext cx="5360144" cy="3861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3147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3588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Partidos Políticos </a:t>
            </a:r>
            <a:endParaRPr lang="es-MX" sz="36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320136" y="116632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noProof="1"/>
              <a:t>Promedio Partidos Políticos 86.62%</a:t>
            </a:r>
            <a:r>
              <a:rPr lang="es-ES" noProof="1"/>
              <a:t/>
            </a:r>
            <a:br>
              <a:rPr lang="es-ES" noProof="1"/>
            </a:br>
            <a:endParaRPr lang="es-MX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414791"/>
              </p:ext>
            </p:extLst>
          </p:nvPr>
        </p:nvGraphicFramePr>
        <p:xfrm>
          <a:off x="695400" y="1988840"/>
          <a:ext cx="4464496" cy="234565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090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3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462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99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Acción Nacional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2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Morena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Revolucionario Institucional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Partido Verde Ecologista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Unidad Democrática de Coahuila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291498403"/>
              </p:ext>
            </p:extLst>
          </p:nvPr>
        </p:nvGraphicFramePr>
        <p:xfrm>
          <a:off x="6168008" y="1340768"/>
          <a:ext cx="514412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8426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9336" y="-99392"/>
            <a:ext cx="3672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Sistemas Municipales 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de Agua 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112224" y="11605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noProof="1"/>
              <a:t>Promedio  SIMAS 89.59 %</a:t>
            </a:r>
            <a:endParaRPr lang="es-MX" sz="2000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7248128" y="5244865"/>
            <a:ext cx="3276600" cy="365125"/>
          </a:xfrm>
        </p:spPr>
        <p:txBody>
          <a:bodyPr/>
          <a:lstStyle/>
          <a:p>
            <a:fld id="{9860EDB8-5305-433F-BE41-D7A86D811DB3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679862"/>
              </p:ext>
            </p:extLst>
          </p:nvPr>
        </p:nvGraphicFramePr>
        <p:xfrm>
          <a:off x="407368" y="905273"/>
          <a:ext cx="5040560" cy="504400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440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432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12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Aguas de Saltillo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32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Compañía de Aguas de Ramos Arizpe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32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Acuña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432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Allende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562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Arteaga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432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Cuatrociénegas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432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General Cepeda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432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Francisco I. Madero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2569025586"/>
              </p:ext>
            </p:extLst>
          </p:nvPr>
        </p:nvGraphicFramePr>
        <p:xfrm>
          <a:off x="5735960" y="1268760"/>
          <a:ext cx="583264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5623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0"/>
            <a:ext cx="3096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>
                <a:solidFill>
                  <a:schemeClr val="bg1"/>
                </a:solidFill>
              </a:rPr>
              <a:t>Sistemas Municipales</a:t>
            </a:r>
          </a:p>
          <a:p>
            <a:r>
              <a:rPr lang="es-ES" sz="2000" b="1" noProof="1">
                <a:solidFill>
                  <a:schemeClr val="bg1"/>
                </a:solidFill>
              </a:rPr>
              <a:t> de Agua </a:t>
            </a:r>
            <a:endParaRPr lang="es-MX" sz="20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472264" y="116632"/>
            <a:ext cx="3552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 SIMAS 89.59%</a:t>
            </a:r>
            <a:br>
              <a:rPr lang="es-ES" sz="2000" b="1" noProof="1"/>
            </a:br>
            <a:endParaRPr lang="es-MX" sz="20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112682"/>
              </p:ext>
            </p:extLst>
          </p:nvPr>
        </p:nvGraphicFramePr>
        <p:xfrm>
          <a:off x="911425" y="720260"/>
          <a:ext cx="4176464" cy="537303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33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3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5717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75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Matamoros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75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Monclova-Frontera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7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Morelos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2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Parras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2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Piedras Negras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72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Sabinas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8643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Sabinas- San Juan de Sabinas- </a:t>
                      </a:r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Múzquiz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Progreso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72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San Buenaventura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72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San Pedro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436651"/>
              </p:ext>
            </p:extLst>
          </p:nvPr>
        </p:nvGraphicFramePr>
        <p:xfrm>
          <a:off x="5879976" y="1019720"/>
          <a:ext cx="4392488" cy="21932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77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4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895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</a:t>
                      </a:r>
                      <a:r>
                        <a:rPr lang="es-MX" baseline="0" dirty="0"/>
                        <a:t> Obligado</a:t>
                      </a:r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4°</a:t>
                      </a:r>
                    </a:p>
                    <a:p>
                      <a:pPr algn="ctr"/>
                      <a:r>
                        <a:rPr lang="es-MX" dirty="0"/>
                        <a:t>Trimestre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05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Torreón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830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Torreón- Matamoros- Viesca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9423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upo 7"/>
          <p:cNvGrpSpPr>
            <a:grpSpLocks/>
          </p:cNvGrpSpPr>
          <p:nvPr/>
        </p:nvGrpSpPr>
        <p:grpSpPr bwMode="auto">
          <a:xfrm>
            <a:off x="2103687" y="1772816"/>
            <a:ext cx="7819776" cy="4759325"/>
            <a:chOff x="1095302" y="1635125"/>
            <a:chExt cx="7143895" cy="4759631"/>
          </a:xfrm>
        </p:grpSpPr>
        <p:pic>
          <p:nvPicPr>
            <p:cNvPr id="12298" name="Imagen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02" y="1635125"/>
              <a:ext cx="7143895" cy="4759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9" name="Imagen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3005" y="2423978"/>
              <a:ext cx="2721816" cy="2889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09" name="AutoShape 49"/>
          <p:cNvSpPr>
            <a:spLocks noChangeArrowheads="1"/>
          </p:cNvSpPr>
          <p:nvPr/>
        </p:nvSpPr>
        <p:spPr bwMode="gray">
          <a:xfrm>
            <a:off x="6559550" y="-458788"/>
            <a:ext cx="3352800" cy="99060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8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굴림" panose="020B0600000101010101" pitchFamily="34" charset="-127"/>
              </a:rPr>
              <a:t>INDICE</a:t>
            </a:r>
          </a:p>
        </p:txBody>
      </p:sp>
      <p:sp>
        <p:nvSpPr>
          <p:cNvPr id="40980" name="AutoShape 20"/>
          <p:cNvSpPr>
            <a:spLocks noChangeArrowheads="1"/>
          </p:cNvSpPr>
          <p:nvPr/>
        </p:nvSpPr>
        <p:spPr bwMode="gray">
          <a:xfrm>
            <a:off x="3768726" y="4416426"/>
            <a:ext cx="4854575" cy="63341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5000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b="1" dirty="0"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1023" name="AutoShape 63"/>
          <p:cNvSpPr>
            <a:spLocks noChangeArrowheads="1"/>
          </p:cNvSpPr>
          <p:nvPr/>
        </p:nvSpPr>
        <p:spPr bwMode="gray">
          <a:xfrm>
            <a:off x="3157538" y="4429126"/>
            <a:ext cx="620712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1026" name="AutoShape 66"/>
          <p:cNvSpPr>
            <a:spLocks noChangeArrowheads="1"/>
          </p:cNvSpPr>
          <p:nvPr/>
        </p:nvSpPr>
        <p:spPr bwMode="gray">
          <a:xfrm>
            <a:off x="3157538" y="5257801"/>
            <a:ext cx="620712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0974" name="AutoShape 14"/>
          <p:cNvSpPr>
            <a:spLocks noChangeArrowheads="1"/>
          </p:cNvSpPr>
          <p:nvPr/>
        </p:nvSpPr>
        <p:spPr bwMode="gray">
          <a:xfrm>
            <a:off x="7311337" y="2083780"/>
            <a:ext cx="2535238" cy="63341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s-MX" altLang="ko-KR" sz="2000" b="1" dirty="0">
                <a:solidFill>
                  <a:schemeClr val="bg1"/>
                </a:solidFill>
                <a:latin typeface="+mn-lt"/>
                <a:ea typeface="굴림" panose="020B0600000101010101" pitchFamily="34" charset="-127"/>
              </a:rPr>
              <a:t>Metodología</a:t>
            </a:r>
          </a:p>
        </p:txBody>
      </p:sp>
      <p:sp>
        <p:nvSpPr>
          <p:cNvPr id="40979" name="AutoShape 19"/>
          <p:cNvSpPr>
            <a:spLocks noChangeArrowheads="1"/>
          </p:cNvSpPr>
          <p:nvPr/>
        </p:nvSpPr>
        <p:spPr bwMode="gray">
          <a:xfrm>
            <a:off x="7223126" y="3596121"/>
            <a:ext cx="2689225" cy="6334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s-MX" altLang="ko-KR" sz="2000" b="1" dirty="0">
                <a:solidFill>
                  <a:schemeClr val="bg1"/>
                </a:solidFill>
                <a:latin typeface="+mn-lt"/>
                <a:ea typeface="굴림" panose="020B0600000101010101" pitchFamily="34" charset="-127"/>
              </a:rPr>
              <a:t>Resultados por 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s-MX" altLang="ko-KR" sz="2000" b="1" dirty="0">
                <a:solidFill>
                  <a:schemeClr val="bg1"/>
                </a:solidFill>
                <a:latin typeface="+mn-lt"/>
                <a:ea typeface="굴림" panose="020B0600000101010101" pitchFamily="34" charset="-127"/>
              </a:rPr>
              <a:t>dependencia</a:t>
            </a:r>
            <a:endParaRPr kumimoji="1" lang="en-US" altLang="ko-KR" sz="2000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0981" name="AutoShape 21"/>
          <p:cNvSpPr>
            <a:spLocks noChangeArrowheads="1"/>
          </p:cNvSpPr>
          <p:nvPr/>
        </p:nvSpPr>
        <p:spPr bwMode="gray">
          <a:xfrm>
            <a:off x="7223125" y="5259222"/>
            <a:ext cx="2700338" cy="6334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5000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ko-KR" sz="2000" b="1" dirty="0" err="1">
                <a:solidFill>
                  <a:schemeClr val="bg1"/>
                </a:solidFill>
                <a:ea typeface="굴림" panose="020B0600000101010101" pitchFamily="34" charset="-127"/>
              </a:rPr>
              <a:t>Porcentaje</a:t>
            </a:r>
            <a:endParaRPr kumimoji="1" lang="en-US" altLang="ko-KR" sz="2000" b="1" dirty="0">
              <a:solidFill>
                <a:schemeClr val="bg1"/>
              </a:solidFill>
              <a:ea typeface="굴림" panose="020B0600000101010101" pitchFamily="34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ko-KR" sz="2000" b="1" dirty="0">
                <a:solidFill>
                  <a:schemeClr val="bg1"/>
                </a:solidFill>
                <a:ea typeface="굴림" panose="020B0600000101010101" pitchFamily="34" charset="-127"/>
              </a:rPr>
              <a:t> </a:t>
            </a:r>
            <a:r>
              <a:rPr kumimoji="1" lang="en-US" altLang="ko-KR" sz="2000" b="1" dirty="0" err="1">
                <a:solidFill>
                  <a:schemeClr val="bg1"/>
                </a:solidFill>
                <a:ea typeface="굴림" panose="020B0600000101010101" pitchFamily="34" charset="-127"/>
              </a:rPr>
              <a:t>generales</a:t>
            </a:r>
            <a:endParaRPr kumimoji="1" lang="en-US" altLang="ko-KR" sz="2000" b="1" dirty="0">
              <a:solidFill>
                <a:schemeClr val="bg1"/>
              </a:solidFill>
              <a:ea typeface="굴림" panose="020B0600000101010101" pitchFamily="34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sz="2000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-6198"/>
            <a:ext cx="3434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Paramunicipales </a:t>
            </a:r>
            <a:endParaRPr lang="es-MX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749576"/>
              </p:ext>
            </p:extLst>
          </p:nvPr>
        </p:nvGraphicFramePr>
        <p:xfrm>
          <a:off x="839416" y="1268760"/>
          <a:ext cx="4824536" cy="460851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88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6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9315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66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para el Desarrollo Integral de la Familia - DIF Saltillo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72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Dirección de Pensiones Saltillo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72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Cultura Saltillo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172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Planeación Saltillo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172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Transporte Saltillo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172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Consejo Promotor de la Reserva Territorial de Torreón (COPRODER)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391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para el Desarrollo Integral de la Familia - DIF Torreón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7176120" y="240023"/>
            <a:ext cx="48965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 Paramunicipales 94.53%</a:t>
            </a:r>
            <a:endParaRPr lang="es-MX" sz="2000" b="1" dirty="0"/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948085995"/>
              </p:ext>
            </p:extLst>
          </p:nvPr>
        </p:nvGraphicFramePr>
        <p:xfrm>
          <a:off x="6096000" y="1268760"/>
          <a:ext cx="5243592" cy="4248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5522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831145"/>
              </p:ext>
            </p:extLst>
          </p:nvPr>
        </p:nvGraphicFramePr>
        <p:xfrm>
          <a:off x="3434017" y="836712"/>
          <a:ext cx="5090367" cy="521706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575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5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985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223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Insitituto Muncipal de Pensiones Torreón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223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Insituto Municipal de la Mujer de Torreón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77.34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8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Planeación y Competitividad Torreón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8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del Deporte Torreón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8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Integral de Mantenimiento Vial de Torreón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8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Comisaría de Seguridad y Protección de Monclova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941957981"/>
                  </a:ext>
                </a:extLst>
              </a:tr>
              <a:tr h="608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Dirección Municipal de Pensiones de Monclova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0" y="0"/>
            <a:ext cx="3434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Paramunicipales </a:t>
            </a:r>
            <a:endParaRPr lang="es-MX" sz="3600" b="1" dirty="0">
              <a:solidFill>
                <a:schemeClr val="bg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320136" y="116632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noProof="1"/>
              <a:t>Promedio  Paramunicipales 94.53%</a:t>
            </a:r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3363904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63352" y="-16076"/>
            <a:ext cx="1159328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Sindicatos     </a:t>
            </a:r>
            <a:r>
              <a:rPr lang="es-ES" noProof="1"/>
              <a:t>                                                                                                  </a:t>
            </a:r>
            <a:r>
              <a:rPr lang="es-ES" sz="2000" b="1" noProof="1"/>
              <a:t>Promedio  Sindicatos 50.00%</a:t>
            </a:r>
            <a:br>
              <a:rPr lang="es-ES" sz="2000" b="1" noProof="1"/>
            </a:br>
            <a:r>
              <a:rPr lang="es-ES" noProof="1"/>
              <a:t> </a:t>
            </a:r>
            <a:endParaRPr lang="es-MX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918965"/>
              </p:ext>
            </p:extLst>
          </p:nvPr>
        </p:nvGraphicFramePr>
        <p:xfrm>
          <a:off x="695400" y="1130158"/>
          <a:ext cx="4824536" cy="481948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88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6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548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059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Sindicato Único Estatal de los Trabajadores al Servicio del Sistema para el Desarrollo Integral de la Familia (Sindicato DIF)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75.86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906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Sindicato Único de Empleados y Trabajadores al Servicio del Republicano Ayuntamiento de Torreón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506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Sindicato Único de Trabajadores al servicio del Municipio de San Pedro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76">
                <a:tc>
                  <a:txBody>
                    <a:bodyPr/>
                    <a:lstStyle/>
                    <a:p>
                      <a:endParaRPr lang="es-MX" sz="14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s-MX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Sindicato Nacional de Trabajadores de la Educación # 35 (SNTE 35)</a:t>
                      </a:r>
                    </a:p>
                    <a:p>
                      <a:pPr algn="l" rtl="0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122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Sindicato Nacional de Trabajadores de la Educación # 38 (SNTE38)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265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Sindicato Único de Trabajadores del Gobierno del Estado (SUSTGE)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566459985"/>
              </p:ext>
            </p:extLst>
          </p:nvPr>
        </p:nvGraphicFramePr>
        <p:xfrm>
          <a:off x="6672064" y="1412776"/>
          <a:ext cx="525213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69883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Asociaciones Civiles </a:t>
            </a:r>
            <a:r>
              <a:rPr lang="es-ES" b="1" noProof="1">
                <a:solidFill>
                  <a:schemeClr val="bg1"/>
                </a:solidFill>
              </a:rPr>
              <a:t>                                                                                            </a:t>
            </a:r>
            <a:r>
              <a:rPr lang="es-ES" b="1" noProof="1"/>
              <a:t>Promedio  Asociaciones Civiles 90.83%</a:t>
            </a:r>
            <a:br>
              <a:rPr lang="es-ES" b="1" noProof="1"/>
            </a:br>
            <a:r>
              <a:rPr lang="es-ES" sz="1200" noProof="1"/>
              <a:t>    </a:t>
            </a:r>
            <a:endParaRPr lang="es-MX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973012"/>
              </p:ext>
            </p:extLst>
          </p:nvPr>
        </p:nvGraphicFramePr>
        <p:xfrm>
          <a:off x="623392" y="1556792"/>
          <a:ext cx="4206241" cy="317025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Centro Cultural </a:t>
                      </a:r>
                      <a:r>
                        <a:rPr lang="es-MX" sz="14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Arocena</a:t>
                      </a:r>
                      <a:r>
                        <a:rPr lang="es-MX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Laguna A.C.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Artescénica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Clúster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939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Centro De Rehabilitación Infantil Teletón Coahuila (CRIT)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98119294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Teatro Nazas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635575270"/>
              </p:ext>
            </p:extLst>
          </p:nvPr>
        </p:nvGraphicFramePr>
        <p:xfrm>
          <a:off x="5591944" y="1556792"/>
          <a:ext cx="5648176" cy="3069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51052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151784" y="0"/>
            <a:ext cx="4968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/>
              <a:t>Promedios Generales</a:t>
            </a:r>
            <a:endParaRPr lang="es-MX" sz="4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506309"/>
              </p:ext>
            </p:extLst>
          </p:nvPr>
        </p:nvGraphicFramePr>
        <p:xfrm>
          <a:off x="1127448" y="1268760"/>
          <a:ext cx="4397061" cy="366231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2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Sujetos</a:t>
                      </a:r>
                      <a:r>
                        <a:rPr lang="es-MX" baseline="0" dirty="0"/>
                        <a:t> Obligados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/>
                        <a:t>4° 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Legislativo</a:t>
                      </a: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Judicial</a:t>
                      </a: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Ejecutivo</a:t>
                      </a: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Descentralizado</a:t>
                      </a: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Universidades y Centros Educativos</a:t>
                      </a: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Municipios</a:t>
                      </a: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277566"/>
              </p:ext>
            </p:extLst>
          </p:nvPr>
        </p:nvGraphicFramePr>
        <p:xfrm>
          <a:off x="6651212" y="1268761"/>
          <a:ext cx="4485347" cy="381390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50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5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5682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Sujetos</a:t>
                      </a:r>
                      <a:r>
                        <a:rPr lang="es-MX" baseline="0" dirty="0"/>
                        <a:t> Obligados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/>
                        <a:t>4° 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09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Organismos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Autónomos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70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Políticos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201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Municipales de Agua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201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Paramunicipales</a:t>
                      </a: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970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Sindicatos</a:t>
                      </a: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970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Asociaciones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Civiles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90.83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7868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91344" y="836712"/>
            <a:ext cx="1173245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El Instituto Coahuilense de Acceso a la Información Pública a través de la Dirección de Cumplimiento y Responsabilidades revisa las páginas de los sujetos obligados trimestralmente.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Los sujetos obligados cuentan con cinco días hábiles a partir del termino del trimestre a evaluar para actualizar y retroalimentar sus portales de internet.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La información considerada en la evaluaciones corresponden a lo establecido en el capítulo tercero de la Ley de Acceso a la Información Pública para el Estado de Coahuila de Zaragoza.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Se califican en porcentaje del 0 al 100 asignando dos puntos si la información esta completa y actualizada (verde), un punto si la información esta desactualizada o incompleta (amarillo) y cero puntos si la información no esta publicada (rojo).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7" t="5926" r="54630" b="52963"/>
          <a:stretch/>
        </p:blipFill>
        <p:spPr>
          <a:xfrm>
            <a:off x="10344472" y="3933056"/>
            <a:ext cx="1994076" cy="245936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7439472" y="-99392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b="1" dirty="0"/>
              <a:t>Metodología</a:t>
            </a:r>
          </a:p>
        </p:txBody>
      </p:sp>
    </p:spTree>
    <p:extLst>
      <p:ext uri="{BB962C8B-B14F-4D97-AF65-F5344CB8AC3E}">
        <p14:creationId xmlns:p14="http://schemas.microsoft.com/office/powerpoint/2010/main" val="2206225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0"/>
            <a:ext cx="11136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Poder Legislativo</a:t>
            </a:r>
            <a:endParaRPr lang="es-MX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439126112"/>
              </p:ext>
            </p:extLst>
          </p:nvPr>
        </p:nvGraphicFramePr>
        <p:xfrm>
          <a:off x="5879976" y="1412776"/>
          <a:ext cx="5819091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758237"/>
              </p:ext>
            </p:extLst>
          </p:nvPr>
        </p:nvGraphicFramePr>
        <p:xfrm>
          <a:off x="119336" y="2420888"/>
          <a:ext cx="5242256" cy="153571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66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5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364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</a:t>
                      </a:r>
                      <a:r>
                        <a:rPr lang="es-MX" baseline="0" dirty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/>
                        <a:t>4° 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74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Auditoría</a:t>
                      </a:r>
                      <a:r>
                        <a:rPr lang="es-MX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Superior del Estado de Coahuila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60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Congreso</a:t>
                      </a:r>
                      <a:r>
                        <a:rPr lang="es-MX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del Estado de Coahuila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  <a:p>
                      <a:pPr algn="ctr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7104112" y="75663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noProof="1"/>
              <a:t>Promedio Poder Legislativo </a:t>
            </a:r>
            <a:r>
              <a:rPr lang="es-ES" sz="2400" b="1" noProof="1" smtClean="0"/>
              <a:t>100</a:t>
            </a:r>
            <a:r>
              <a:rPr lang="es-ES" sz="2400" b="1" noProof="1" smtClean="0"/>
              <a:t>% </a:t>
            </a:r>
            <a:endParaRPr lang="es-MX" sz="2400" b="1" dirty="0"/>
          </a:p>
          <a:p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771108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1178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chemeClr val="bg1"/>
                </a:solidFill>
              </a:rPr>
              <a:t>Poder Judicial 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15815"/>
              </p:ext>
            </p:extLst>
          </p:nvPr>
        </p:nvGraphicFramePr>
        <p:xfrm>
          <a:off x="263352" y="2492897"/>
          <a:ext cx="4645285" cy="189317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828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6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2199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</a:t>
                      </a:r>
                      <a:r>
                        <a:rPr lang="es-MX" baseline="0" dirty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/>
                        <a:t>4° 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992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Poder Judicial del Estado de Coahuila de Zaragoza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46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Tribunal de Conciliación y Arbitraje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  <a:p>
                      <a:pPr algn="ctr" rtl="0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2631927849"/>
              </p:ext>
            </p:extLst>
          </p:nvPr>
        </p:nvGraphicFramePr>
        <p:xfrm>
          <a:off x="5519936" y="1628800"/>
          <a:ext cx="6264696" cy="4248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7752184" y="153888"/>
            <a:ext cx="4771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noProof="1"/>
              <a:t>Promedio Poder Judicial 100% 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2613709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7328" y="0"/>
            <a:ext cx="10657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Poder Ejecutivo                                     </a:t>
            </a:r>
            <a:r>
              <a:rPr lang="es-ES" sz="2400" b="1" noProof="1"/>
              <a:t>Promedio Ejecutivo 97.87% </a:t>
            </a:r>
            <a:endParaRPr lang="es-MX" sz="2400" b="1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809796"/>
              </p:ext>
            </p:extLst>
          </p:nvPr>
        </p:nvGraphicFramePr>
        <p:xfrm>
          <a:off x="335360" y="980729"/>
          <a:ext cx="4608512" cy="450142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12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0439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69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Despacho del Titular de Ejecutivo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Dirección de Pensiones para los Trabajadores del Estado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Secetaría de Seguridad Pública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29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Cultura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Desarrollo Rural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Economía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18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Educación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2311159764"/>
              </p:ext>
            </p:extLst>
          </p:nvPr>
        </p:nvGraphicFramePr>
        <p:xfrm>
          <a:off x="5447928" y="1196752"/>
          <a:ext cx="612068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2847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4230" y="0"/>
            <a:ext cx="11449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Poder Ejecutivo                                         </a:t>
            </a:r>
            <a:r>
              <a:rPr lang="es-ES" sz="2400" b="1" noProof="1"/>
              <a:t>Promedio Ejecutivo 97.87% </a:t>
            </a:r>
            <a:endParaRPr lang="es-MX" sz="24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587526"/>
              </p:ext>
            </p:extLst>
          </p:nvPr>
        </p:nvGraphicFramePr>
        <p:xfrm>
          <a:off x="479376" y="980728"/>
          <a:ext cx="5269490" cy="468898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855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3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3278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</a:t>
                      </a:r>
                    </a:p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8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Finanzas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Fiscalización y Rendición de Cuentas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93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Gobierno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Inclusión y Desarrollo Social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Infraestructura, Desarrollo Urbano y Movilidad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Medio Ambiente.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Salud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822558"/>
              </p:ext>
            </p:extLst>
          </p:nvPr>
        </p:nvGraphicFramePr>
        <p:xfrm>
          <a:off x="6240016" y="1700808"/>
          <a:ext cx="5546459" cy="266429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168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7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69472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38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Turismo y Desarrollo de Pueblos Mágicos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37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Vivienda y Ordenamiento Territorial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78278300"/>
                  </a:ext>
                </a:extLst>
              </a:tr>
              <a:tr h="57606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del Trabajo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8327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-171400"/>
            <a:ext cx="12192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Organismos </a:t>
            </a:r>
          </a:p>
          <a:p>
            <a:r>
              <a:rPr lang="es-ES" sz="2800" b="1" noProof="1">
                <a:solidFill>
                  <a:schemeClr val="bg1"/>
                </a:solidFill>
              </a:rPr>
              <a:t>Descentralizados</a:t>
            </a:r>
            <a:r>
              <a:rPr lang="es-ES" sz="2800" b="1" noProof="1"/>
              <a:t>     </a:t>
            </a:r>
            <a:r>
              <a:rPr lang="es-ES" sz="2800" b="1" noProof="1">
                <a:solidFill>
                  <a:schemeClr val="bg1"/>
                </a:solidFill>
              </a:rPr>
              <a:t>                                                   }}}}}}}}}}}}} </a:t>
            </a:r>
            <a:r>
              <a:rPr lang="es-ES" sz="2000" b="1" noProof="1"/>
              <a:t>Promedio Organismos </a:t>
            </a:r>
            <a:br>
              <a:rPr lang="es-ES" sz="2000" b="1" noProof="1"/>
            </a:br>
            <a:r>
              <a:rPr lang="es-ES" sz="2000" b="1" noProof="1"/>
              <a:t>                                                                                                                                                        Descentralizados 95.94%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587456"/>
              </p:ext>
            </p:extLst>
          </p:nvPr>
        </p:nvGraphicFramePr>
        <p:xfrm>
          <a:off x="335360" y="1090485"/>
          <a:ext cx="5040560" cy="471250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70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0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78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Administración Fiscal General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Centro Cultural Vito Alessio Robles.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Centro de Empoderamiento y Justicia de la Mujer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Colegio de Bachilleres de Coahuila (COBAC)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Colegio de Educación Profesional Técnica del Estado de Coahuila (CONALEP)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Colegio de Estudios Cientificos y Tecnologícos (CECYTEC)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de Busqueda del Estado de Coahuila de Zaragoza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785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Estatal de Aguas y Saneamiento (CEAS)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529518225"/>
              </p:ext>
            </p:extLst>
          </p:nvPr>
        </p:nvGraphicFramePr>
        <p:xfrm>
          <a:off x="6096000" y="1340768"/>
          <a:ext cx="550416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10388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225" y="-99392"/>
            <a:ext cx="1160681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Organismos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 Descentralizados                                                                                                  </a:t>
            </a:r>
            <a:r>
              <a:rPr lang="es-ES" sz="2000" b="1" noProof="1"/>
              <a:t>Promedio Organismos </a:t>
            </a:r>
            <a:br>
              <a:rPr lang="es-ES" sz="2000" b="1" noProof="1"/>
            </a:br>
            <a:r>
              <a:rPr lang="es-ES" sz="2000" b="1" noProof="1"/>
              <a:t>                                                                                                                                                          Descentralizados 95.94% 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218864"/>
              </p:ext>
            </p:extLst>
          </p:nvPr>
        </p:nvGraphicFramePr>
        <p:xfrm>
          <a:off x="551384" y="1132425"/>
          <a:ext cx="5112568" cy="502968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85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6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145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73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Estatal de Atención  Victimas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Estatal para la Regulación de la Tenencia de la Tierra Urbana y Rústica de Coahuila (Certturc)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Comisón Estatal de la Vivienda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Consejo Editorial del Estado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Consejo Estatal de Ciencia y Tecnología (COECYT)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Coordinación General de Comunicación e Imagen Institucional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Insituto Coahuilense de la infraestructura Física Educativa (ICIFED)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la Juventud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623310"/>
              </p:ext>
            </p:extLst>
          </p:nvPr>
        </p:nvGraphicFramePr>
        <p:xfrm>
          <a:off x="6290444" y="1022275"/>
          <a:ext cx="5328592" cy="511234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78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9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087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07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las Mujeres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las Personas Adultas Mayores (ICOPAM)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Becas y Créditos Educativos del Estado de Coahuila de Zaragoza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Capacitación para el Trabajo (ICATEC)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Desarrollo Docente, Investigación Evaluación Educativa (IDDIEE)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Pensiones Para los Trabajadores al Servicio del Estado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Servicios, Rehabilitación y Educación Especial e Integral del Estado de Coahuila (ISSREEI)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Estatal de Educación para Adultos (IEEA)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96026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27827</TotalTime>
  <Words>1648</Words>
  <Application>Microsoft Office PowerPoint</Application>
  <PresentationFormat>Panorámica</PresentationFormat>
  <Paragraphs>512</Paragraphs>
  <Slides>24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굴림</vt:lpstr>
      <vt:lpstr>Wingdings 3</vt:lpstr>
      <vt:lpstr>Tema de Office</vt:lpstr>
      <vt:lpstr>Diagnóstico de Cumplimiento de la   Información Pública de Oficio.  4° Trimestre 2022.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Icai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vv28</dc:creator>
  <cp:lastModifiedBy>Usuario de Windows</cp:lastModifiedBy>
  <cp:revision>977</cp:revision>
  <cp:lastPrinted>2016-11-03T16:29:35Z</cp:lastPrinted>
  <dcterms:created xsi:type="dcterms:W3CDTF">2015-03-28T20:05:05Z</dcterms:created>
  <dcterms:modified xsi:type="dcterms:W3CDTF">2023-03-16T15:06:53Z</dcterms:modified>
</cp:coreProperties>
</file>